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9" r:id="rId6"/>
    <p:sldId id="262" r:id="rId7"/>
    <p:sldId id="263" r:id="rId8"/>
    <p:sldId id="264" r:id="rId9"/>
    <p:sldId id="265" r:id="rId10"/>
    <p:sldId id="267" r:id="rId11"/>
    <p:sldId id="268" r:id="rId12"/>
    <p:sldId id="270" r:id="rId13"/>
    <p:sldId id="272" r:id="rId14"/>
    <p:sldId id="273" r:id="rId15"/>
    <p:sldId id="274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B5CC718-47B7-4631-94E7-48AC85D8761C}">
          <p14:sldIdLst>
            <p14:sldId id="256"/>
            <p14:sldId id="257"/>
            <p14:sldId id="258"/>
            <p14:sldId id="259"/>
            <p14:sldId id="269"/>
          </p14:sldIdLst>
        </p14:section>
        <p14:section name="Untitled Section" id="{096CFFEB-3F2A-4430-89F3-15D30821CA0C}">
          <p14:sldIdLst>
            <p14:sldId id="262"/>
            <p14:sldId id="263"/>
          </p14:sldIdLst>
        </p14:section>
        <p14:section name="Untitled Section" id="{43F29730-9702-457C-9DF1-0CD51863040F}">
          <p14:sldIdLst>
            <p14:sldId id="264"/>
            <p14:sldId id="265"/>
            <p14:sldId id="267"/>
            <p14:sldId id="268"/>
            <p14:sldId id="270"/>
            <p14:sldId id="272"/>
            <p14:sldId id="273"/>
            <p14:sldId id="274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595" autoAdjust="0"/>
  </p:normalViewPr>
  <p:slideViewPr>
    <p:cSldViewPr snapToGrid="0">
      <p:cViewPr varScale="1">
        <p:scale>
          <a:sx n="77" d="100"/>
          <a:sy n="77" d="100"/>
        </p:scale>
        <p:origin x="2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D138B8-ED1D-4C06-9042-851251EE8C6F}" type="doc">
      <dgm:prSet loTypeId="urn:microsoft.com/office/officeart/2008/layout/IncreasingCircleProces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35A181-5B25-4ACB-B515-7C128DBC4035}">
      <dgm:prSet phldrT="[Text]" custT="1"/>
      <dgm:spPr/>
      <dgm:t>
        <a:bodyPr/>
        <a:lstStyle/>
        <a:p>
          <a:r>
            <a:rPr lang="en-US" sz="2000" dirty="0" smtClean="0">
              <a:latin typeface="Calibri" panose="020F0502020204030204" pitchFamily="34" charset="0"/>
              <a:cs typeface="Calibri" panose="020F0502020204030204" pitchFamily="34" charset="0"/>
            </a:rPr>
            <a:t>Shortage of Construction workers</a:t>
          </a:r>
          <a:endParaRPr lang="en-US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62B8857-B235-4E2D-892C-41B2FECF16CB}" type="parTrans" cxnId="{60B9B99E-F253-4DDB-8326-EFC0EDC8FEF5}">
      <dgm:prSet/>
      <dgm:spPr/>
      <dgm:t>
        <a:bodyPr/>
        <a:lstStyle/>
        <a:p>
          <a:endParaRPr lang="en-US"/>
        </a:p>
      </dgm:t>
    </dgm:pt>
    <dgm:pt modelId="{573A66D9-0E83-433B-8291-E0FB57AEEAAC}" type="sibTrans" cxnId="{60B9B99E-F253-4DDB-8326-EFC0EDC8FEF5}">
      <dgm:prSet/>
      <dgm:spPr/>
      <dgm:t>
        <a:bodyPr/>
        <a:lstStyle/>
        <a:p>
          <a:endParaRPr lang="en-US"/>
        </a:p>
      </dgm:t>
    </dgm:pt>
    <dgm:pt modelId="{2DCFB5C2-4D60-436D-B8B3-353146494886}">
      <dgm:prSet phldrT="[Text]" custT="1"/>
      <dgm:spPr/>
      <dgm:t>
        <a:bodyPr/>
        <a:lstStyle/>
        <a:p>
          <a:r>
            <a:rPr lang="en-US" sz="1800" dirty="0" smtClean="0">
              <a:latin typeface="Calibri" panose="020F0502020204030204" pitchFamily="34" charset="0"/>
              <a:cs typeface="Calibri" panose="020F0502020204030204" pitchFamily="34" charset="0"/>
            </a:rPr>
            <a:t>Building clubs nurture future workers in the industry and offer in-demand skills.</a:t>
          </a:r>
          <a:endParaRPr lang="en-US" sz="1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7DF1F0A-1A28-41FA-89EC-CA24EB5ECD55}" type="parTrans" cxnId="{46516A8B-9C25-4731-8285-051997F29D08}">
      <dgm:prSet/>
      <dgm:spPr/>
      <dgm:t>
        <a:bodyPr/>
        <a:lstStyle/>
        <a:p>
          <a:endParaRPr lang="en-US"/>
        </a:p>
      </dgm:t>
    </dgm:pt>
    <dgm:pt modelId="{F89EB032-9E97-41F0-8A96-06AE3902C1AF}" type="sibTrans" cxnId="{46516A8B-9C25-4731-8285-051997F29D08}">
      <dgm:prSet/>
      <dgm:spPr/>
      <dgm:t>
        <a:bodyPr/>
        <a:lstStyle/>
        <a:p>
          <a:endParaRPr lang="en-US"/>
        </a:p>
      </dgm:t>
    </dgm:pt>
    <dgm:pt modelId="{6613E0BA-517F-40D3-82F0-8962FB3422B4}">
      <dgm:prSet phldrT="[Text]" custT="1"/>
      <dgm:spPr/>
      <dgm:t>
        <a:bodyPr/>
        <a:lstStyle/>
        <a:p>
          <a:r>
            <a:rPr lang="en-US" sz="1600" dirty="0" smtClean="0">
              <a:latin typeface="Calibri" panose="020F0502020204030204" pitchFamily="34" charset="0"/>
              <a:cs typeface="Calibri" panose="020F0502020204030204" pitchFamily="34" charset="0"/>
            </a:rPr>
            <a:t>Win-Win = Kids learn an in-demand skill and U.S. construction is able to meet  demand for workers.</a:t>
          </a:r>
          <a:endParaRPr lang="en-US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DACCF25-7848-4306-9C89-811598041DBA}" type="parTrans" cxnId="{3DD48263-59BC-40D6-A407-DDC14DF95EE2}">
      <dgm:prSet/>
      <dgm:spPr/>
      <dgm:t>
        <a:bodyPr/>
        <a:lstStyle/>
        <a:p>
          <a:endParaRPr lang="en-US"/>
        </a:p>
      </dgm:t>
    </dgm:pt>
    <dgm:pt modelId="{C3190134-6749-4F1F-9D36-9E70CAC7FE5B}" type="sibTrans" cxnId="{3DD48263-59BC-40D6-A407-DDC14DF95EE2}">
      <dgm:prSet/>
      <dgm:spPr/>
      <dgm:t>
        <a:bodyPr/>
        <a:lstStyle/>
        <a:p>
          <a:endParaRPr lang="en-US"/>
        </a:p>
      </dgm:t>
    </dgm:pt>
    <dgm:pt modelId="{248C18AB-255A-4576-BC17-F3D9C621F8FE}" type="pres">
      <dgm:prSet presAssocID="{92D138B8-ED1D-4C06-9042-851251EE8C6F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97DB0AC-F9F7-4E67-868C-8EBB21EB62E8}" type="pres">
      <dgm:prSet presAssocID="{1835A181-5B25-4ACB-B515-7C128DBC4035}" presName="composite" presStyleCnt="0"/>
      <dgm:spPr/>
    </dgm:pt>
    <dgm:pt modelId="{B3651AB0-1956-47C1-BEE8-44FDB5AC6F4E}" type="pres">
      <dgm:prSet presAssocID="{1835A181-5B25-4ACB-B515-7C128DBC4035}" presName="BackAccent" presStyleLbl="bgShp" presStyleIdx="0" presStyleCnt="3"/>
      <dgm:spPr/>
    </dgm:pt>
    <dgm:pt modelId="{49AC25AE-E5F3-40DA-86E0-A48201AC875D}" type="pres">
      <dgm:prSet presAssocID="{1835A181-5B25-4ACB-B515-7C128DBC4035}" presName="Accent" presStyleLbl="alignNode1" presStyleIdx="0" presStyleCnt="3"/>
      <dgm:spPr/>
    </dgm:pt>
    <dgm:pt modelId="{1F18DB0B-E068-495B-A024-DB449151F946}" type="pres">
      <dgm:prSet presAssocID="{1835A181-5B25-4ACB-B515-7C128DBC4035}" presName="Child" presStyleLbl="revTx" presStyleIdx="0" presStyleCnt="3" custLinFactNeighborX="-86036" custLinFactNeighborY="385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4E8FE5-E3E7-44E8-AD07-706B2A98AC3C}" type="pres">
      <dgm:prSet presAssocID="{1835A181-5B25-4ACB-B515-7C128DBC4035}" presName="Parent" presStyleLbl="revTx" presStyleIdx="0" presStyleCnt="3" custScaleY="28003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49FB4-FFDE-49E7-A88B-5C71BB79CAD4}" type="pres">
      <dgm:prSet presAssocID="{573A66D9-0E83-433B-8291-E0FB57AEEAAC}" presName="sibTrans" presStyleCnt="0"/>
      <dgm:spPr/>
    </dgm:pt>
    <dgm:pt modelId="{008E8B73-67BB-4641-8C02-20B1FFB2A93C}" type="pres">
      <dgm:prSet presAssocID="{2DCFB5C2-4D60-436D-B8B3-353146494886}" presName="composite" presStyleCnt="0"/>
      <dgm:spPr/>
    </dgm:pt>
    <dgm:pt modelId="{060F3487-91B0-4672-A959-1E55EFA9D550}" type="pres">
      <dgm:prSet presAssocID="{2DCFB5C2-4D60-436D-B8B3-353146494886}" presName="BackAccent" presStyleLbl="bgShp" presStyleIdx="1" presStyleCnt="3"/>
      <dgm:spPr/>
    </dgm:pt>
    <dgm:pt modelId="{EE6A9BD0-45C1-43F9-82E4-FE239A1B1BB2}" type="pres">
      <dgm:prSet presAssocID="{2DCFB5C2-4D60-436D-B8B3-353146494886}" presName="Accent" presStyleLbl="alignNode1" presStyleIdx="1" presStyleCnt="3"/>
      <dgm:spPr/>
    </dgm:pt>
    <dgm:pt modelId="{4EB801F4-290F-4B17-BE66-FF16CDA21C62}" type="pres">
      <dgm:prSet presAssocID="{2DCFB5C2-4D60-436D-B8B3-353146494886}" presName="Child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7A1ADC-CE1B-453D-9B2B-506FF0DE6DE8}" type="pres">
      <dgm:prSet presAssocID="{2DCFB5C2-4D60-436D-B8B3-353146494886}" presName="Parent" presStyleLbl="revTx" presStyleIdx="1" presStyleCnt="3" custScaleY="18737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75B952-AD63-49CA-8231-FA53AF0761C2}" type="pres">
      <dgm:prSet presAssocID="{F89EB032-9E97-41F0-8A96-06AE3902C1AF}" presName="sibTrans" presStyleCnt="0"/>
      <dgm:spPr/>
    </dgm:pt>
    <dgm:pt modelId="{68BE9D6E-FE65-448C-9C1B-4CF3713FC03B}" type="pres">
      <dgm:prSet presAssocID="{6613E0BA-517F-40D3-82F0-8962FB3422B4}" presName="composite" presStyleCnt="0"/>
      <dgm:spPr/>
    </dgm:pt>
    <dgm:pt modelId="{0D181065-B46B-4847-9B2D-02B4DBA98792}" type="pres">
      <dgm:prSet presAssocID="{6613E0BA-517F-40D3-82F0-8962FB3422B4}" presName="BackAccent" presStyleLbl="bgShp" presStyleIdx="2" presStyleCnt="3"/>
      <dgm:spPr/>
    </dgm:pt>
    <dgm:pt modelId="{BA69C342-8A5E-4134-9769-5F233AE71331}" type="pres">
      <dgm:prSet presAssocID="{6613E0BA-517F-40D3-82F0-8962FB3422B4}" presName="Accent" presStyleLbl="alignNode1" presStyleIdx="2" presStyleCnt="3"/>
      <dgm:spPr/>
    </dgm:pt>
    <dgm:pt modelId="{C4AFC630-BAED-401C-9152-A390B1B8A6EB}" type="pres">
      <dgm:prSet presAssocID="{6613E0BA-517F-40D3-82F0-8962FB3422B4}" presName="Child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FC9217-F98B-4804-B609-37C62F564593}" type="pres">
      <dgm:prSet presAssocID="{6613E0BA-517F-40D3-82F0-8962FB3422B4}" presName="Parent" presStyleLbl="revTx" presStyleIdx="2" presStyleCnt="3" custScaleY="29049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CE6E29-C864-4A10-B636-4ABCB7758C3C}" type="presOf" srcId="{92D138B8-ED1D-4C06-9042-851251EE8C6F}" destId="{248C18AB-255A-4576-BC17-F3D9C621F8FE}" srcOrd="0" destOrd="0" presId="urn:microsoft.com/office/officeart/2008/layout/IncreasingCircleProcess"/>
    <dgm:cxn modelId="{60B9B99E-F253-4DDB-8326-EFC0EDC8FEF5}" srcId="{92D138B8-ED1D-4C06-9042-851251EE8C6F}" destId="{1835A181-5B25-4ACB-B515-7C128DBC4035}" srcOrd="0" destOrd="0" parTransId="{362B8857-B235-4E2D-892C-41B2FECF16CB}" sibTransId="{573A66D9-0E83-433B-8291-E0FB57AEEAAC}"/>
    <dgm:cxn modelId="{E4859134-9E17-4C44-B1EB-B268F4BBC643}" type="presOf" srcId="{2DCFB5C2-4D60-436D-B8B3-353146494886}" destId="{1A7A1ADC-CE1B-453D-9B2B-506FF0DE6DE8}" srcOrd="0" destOrd="0" presId="urn:microsoft.com/office/officeart/2008/layout/IncreasingCircleProcess"/>
    <dgm:cxn modelId="{703A796D-1F7C-4B2B-B6B2-9CD28F587763}" type="presOf" srcId="{1835A181-5B25-4ACB-B515-7C128DBC4035}" destId="{134E8FE5-E3E7-44E8-AD07-706B2A98AC3C}" srcOrd="0" destOrd="0" presId="urn:microsoft.com/office/officeart/2008/layout/IncreasingCircleProcess"/>
    <dgm:cxn modelId="{3DD48263-59BC-40D6-A407-DDC14DF95EE2}" srcId="{92D138B8-ED1D-4C06-9042-851251EE8C6F}" destId="{6613E0BA-517F-40D3-82F0-8962FB3422B4}" srcOrd="2" destOrd="0" parTransId="{2DACCF25-7848-4306-9C89-811598041DBA}" sibTransId="{C3190134-6749-4F1F-9D36-9E70CAC7FE5B}"/>
    <dgm:cxn modelId="{46516A8B-9C25-4731-8285-051997F29D08}" srcId="{92D138B8-ED1D-4C06-9042-851251EE8C6F}" destId="{2DCFB5C2-4D60-436D-B8B3-353146494886}" srcOrd="1" destOrd="0" parTransId="{A7DF1F0A-1A28-41FA-89EC-CA24EB5ECD55}" sibTransId="{F89EB032-9E97-41F0-8A96-06AE3902C1AF}"/>
    <dgm:cxn modelId="{ED937AD8-F048-4C46-A3F8-DCC3F14E641C}" type="presOf" srcId="{6613E0BA-517F-40D3-82F0-8962FB3422B4}" destId="{03FC9217-F98B-4804-B609-37C62F564593}" srcOrd="0" destOrd="0" presId="urn:microsoft.com/office/officeart/2008/layout/IncreasingCircleProcess"/>
    <dgm:cxn modelId="{04A291B2-1E16-40FD-A1EA-07E7C8E28091}" type="presParOf" srcId="{248C18AB-255A-4576-BC17-F3D9C621F8FE}" destId="{097DB0AC-F9F7-4E67-868C-8EBB21EB62E8}" srcOrd="0" destOrd="0" presId="urn:microsoft.com/office/officeart/2008/layout/IncreasingCircleProcess"/>
    <dgm:cxn modelId="{2AB53E0F-6FB3-4D43-8CA2-2442DD62A9BC}" type="presParOf" srcId="{097DB0AC-F9F7-4E67-868C-8EBB21EB62E8}" destId="{B3651AB0-1956-47C1-BEE8-44FDB5AC6F4E}" srcOrd="0" destOrd="0" presId="urn:microsoft.com/office/officeart/2008/layout/IncreasingCircleProcess"/>
    <dgm:cxn modelId="{C3051533-961C-46C1-A251-33155FB56C34}" type="presParOf" srcId="{097DB0AC-F9F7-4E67-868C-8EBB21EB62E8}" destId="{49AC25AE-E5F3-40DA-86E0-A48201AC875D}" srcOrd="1" destOrd="0" presId="urn:microsoft.com/office/officeart/2008/layout/IncreasingCircleProcess"/>
    <dgm:cxn modelId="{575ED622-CE82-44C5-A31B-E9E4F633F2D6}" type="presParOf" srcId="{097DB0AC-F9F7-4E67-868C-8EBB21EB62E8}" destId="{1F18DB0B-E068-495B-A024-DB449151F946}" srcOrd="2" destOrd="0" presId="urn:microsoft.com/office/officeart/2008/layout/IncreasingCircleProcess"/>
    <dgm:cxn modelId="{76819239-D2A5-44BA-B19D-E1063C8E7375}" type="presParOf" srcId="{097DB0AC-F9F7-4E67-868C-8EBB21EB62E8}" destId="{134E8FE5-E3E7-44E8-AD07-706B2A98AC3C}" srcOrd="3" destOrd="0" presId="urn:microsoft.com/office/officeart/2008/layout/IncreasingCircleProcess"/>
    <dgm:cxn modelId="{BC3649DE-28B5-4AD0-9EC9-C257CB38465E}" type="presParOf" srcId="{248C18AB-255A-4576-BC17-F3D9C621F8FE}" destId="{19F49FB4-FFDE-49E7-A88B-5C71BB79CAD4}" srcOrd="1" destOrd="0" presId="urn:microsoft.com/office/officeart/2008/layout/IncreasingCircleProcess"/>
    <dgm:cxn modelId="{4AA489BB-8C6E-468F-A6A0-19C848075F3D}" type="presParOf" srcId="{248C18AB-255A-4576-BC17-F3D9C621F8FE}" destId="{008E8B73-67BB-4641-8C02-20B1FFB2A93C}" srcOrd="2" destOrd="0" presId="urn:microsoft.com/office/officeart/2008/layout/IncreasingCircleProcess"/>
    <dgm:cxn modelId="{88EF61F3-709E-42B9-BD3D-7C54B07A4B84}" type="presParOf" srcId="{008E8B73-67BB-4641-8C02-20B1FFB2A93C}" destId="{060F3487-91B0-4672-A959-1E55EFA9D550}" srcOrd="0" destOrd="0" presId="urn:microsoft.com/office/officeart/2008/layout/IncreasingCircleProcess"/>
    <dgm:cxn modelId="{751BC5A2-B8EC-46B3-85F9-A491067C3299}" type="presParOf" srcId="{008E8B73-67BB-4641-8C02-20B1FFB2A93C}" destId="{EE6A9BD0-45C1-43F9-82E4-FE239A1B1BB2}" srcOrd="1" destOrd="0" presId="urn:microsoft.com/office/officeart/2008/layout/IncreasingCircleProcess"/>
    <dgm:cxn modelId="{AECE8E12-C76F-458C-8F64-F3A49343E9B8}" type="presParOf" srcId="{008E8B73-67BB-4641-8C02-20B1FFB2A93C}" destId="{4EB801F4-290F-4B17-BE66-FF16CDA21C62}" srcOrd="2" destOrd="0" presId="urn:microsoft.com/office/officeart/2008/layout/IncreasingCircleProcess"/>
    <dgm:cxn modelId="{887A034E-98FC-4BD4-B02B-5B951B2992CF}" type="presParOf" srcId="{008E8B73-67BB-4641-8C02-20B1FFB2A93C}" destId="{1A7A1ADC-CE1B-453D-9B2B-506FF0DE6DE8}" srcOrd="3" destOrd="0" presId="urn:microsoft.com/office/officeart/2008/layout/IncreasingCircleProcess"/>
    <dgm:cxn modelId="{2E44A708-24F9-4842-92C0-314A27E72622}" type="presParOf" srcId="{248C18AB-255A-4576-BC17-F3D9C621F8FE}" destId="{1F75B952-AD63-49CA-8231-FA53AF0761C2}" srcOrd="3" destOrd="0" presId="urn:microsoft.com/office/officeart/2008/layout/IncreasingCircleProcess"/>
    <dgm:cxn modelId="{1B45DA4F-50B4-42A5-B026-CB237C345D02}" type="presParOf" srcId="{248C18AB-255A-4576-BC17-F3D9C621F8FE}" destId="{68BE9D6E-FE65-448C-9C1B-4CF3713FC03B}" srcOrd="4" destOrd="0" presId="urn:microsoft.com/office/officeart/2008/layout/IncreasingCircleProcess"/>
    <dgm:cxn modelId="{231E1E69-5289-4990-9B48-D2B3E5568074}" type="presParOf" srcId="{68BE9D6E-FE65-448C-9C1B-4CF3713FC03B}" destId="{0D181065-B46B-4847-9B2D-02B4DBA98792}" srcOrd="0" destOrd="0" presId="urn:microsoft.com/office/officeart/2008/layout/IncreasingCircleProcess"/>
    <dgm:cxn modelId="{550B5AFF-9CA2-41F7-A839-81B0B313E1A1}" type="presParOf" srcId="{68BE9D6E-FE65-448C-9C1B-4CF3713FC03B}" destId="{BA69C342-8A5E-4134-9769-5F233AE71331}" srcOrd="1" destOrd="0" presId="urn:microsoft.com/office/officeart/2008/layout/IncreasingCircleProcess"/>
    <dgm:cxn modelId="{653AE57C-D5E8-4AFA-936A-5A9E02E85ED1}" type="presParOf" srcId="{68BE9D6E-FE65-448C-9C1B-4CF3713FC03B}" destId="{C4AFC630-BAED-401C-9152-A390B1B8A6EB}" srcOrd="2" destOrd="0" presId="urn:microsoft.com/office/officeart/2008/layout/IncreasingCircleProcess"/>
    <dgm:cxn modelId="{747BF9A2-E134-454D-B6EC-7F2BECED9619}" type="presParOf" srcId="{68BE9D6E-FE65-448C-9C1B-4CF3713FC03B}" destId="{03FC9217-F98B-4804-B609-37C62F564593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F5787-DBE1-43A8-9A48-FF74FA61FA50}" type="datetimeFigureOut">
              <a:rPr lang="en-US" smtClean="0"/>
              <a:t>9/11/2019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6172C-1127-4F37-9C2C-BC0EA05E9D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28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6172C-1127-4F37-9C2C-BC0EA05E9D3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6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6172C-1127-4F37-9C2C-BC0EA05E9D3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105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6172C-1127-4F37-9C2C-BC0EA05E9D3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532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6172C-1127-4F37-9C2C-BC0EA05E9D3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892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5896" y="3549535"/>
            <a:ext cx="6815669" cy="1470429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Building and Construction for Teens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By Jayne Gillis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Transmedia Storytelling – Pitch Deck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October 2018 – June 2019 </a:t>
            </a:r>
            <a:r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(revised)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625896" y="1771379"/>
            <a:ext cx="6815669" cy="1314722"/>
          </a:xfrm>
        </p:spPr>
        <p:txBody>
          <a:bodyPr/>
          <a:lstStyle/>
          <a:p>
            <a:r>
              <a:rPr lang="en-US" sz="4800" dirty="0" smtClean="0">
                <a:latin typeface="Calibri" panose="020F0502020204030204" pitchFamily="34" charset="0"/>
                <a:cs typeface="Calibri" panose="020F0502020204030204" pitchFamily="34" charset="0"/>
              </a:rPr>
              <a:t>Teen Workshop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00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GROWING NATIONAL PROBLEM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Nationwide, 70% of construction companies report having trouble finding qualified workers, according to Associated Builders and Contractors (Sept. 2018).</a:t>
            </a: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For every four people retiring, there is one construction technologist to take their place.</a:t>
            </a: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So what are we doing to meet this need?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297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167390"/>
            <a:ext cx="8158688" cy="1822514"/>
          </a:xfrm>
        </p:spPr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OPPORTUNITY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Home Depot offers kids building workshops once a month for elementary school children. After that, there is little for building enthusiasts until possibly high school.</a:t>
            </a:r>
          </a:p>
          <a:p>
            <a:pPr>
              <a:lnSpc>
                <a:spcPct val="170000"/>
              </a:lnSpc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27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4873" y="1628248"/>
            <a:ext cx="8158688" cy="129988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SOLUTION / VALUE PROPOSITION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0436" y="3787529"/>
            <a:ext cx="8158690" cy="954547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create a pipeline of workers going into the construction industry + fill the gap left after Home Depot’s Kids Workshops, we need to continue and expand elementary school and begin construction clubs for middle school.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57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970060754"/>
              </p:ext>
            </p:extLst>
          </p:nvPr>
        </p:nvGraphicFramePr>
        <p:xfrm>
          <a:off x="1963697" y="3184988"/>
          <a:ext cx="8144933" cy="6718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86050" y="1447800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alibri" panose="020F0502020204030204" pitchFamily="34" charset="0"/>
                <a:cs typeface="Calibri" panose="020F0502020204030204" pitchFamily="34" charset="0"/>
              </a:rPr>
              <a:t>HERE’S THE MAGIC</a:t>
            </a:r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98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000605"/>
            <a:ext cx="9601196" cy="1303867"/>
          </a:xfrm>
        </p:spPr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TRANSMEDIA LOGISTICS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6580" y="2866233"/>
            <a:ext cx="893848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reach intended audiences, the Teen Workshop message will be utilized via three Transmedia platforms.</a:t>
            </a:r>
          </a:p>
          <a:p>
            <a:endParaRPr lang="en-US" sz="2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16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Calibri" panose="020F0502020204030204" pitchFamily="34" charset="0"/>
                <a:cs typeface="Calibri" panose="020F0502020204030204" pitchFamily="34" charset="0"/>
              </a:rPr>
              <a:t>STORY 1</a:t>
            </a:r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62911" y="2937162"/>
            <a:ext cx="81279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Reach parents and schools – Video of children in a current construction club model building teen tiny houses.</a:t>
            </a: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Platforms: Facebook and Twitter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00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Calibri" panose="020F0502020204030204" pitchFamily="34" charset="0"/>
                <a:cs typeface="Calibri" panose="020F0502020204030204" pitchFamily="34" charset="0"/>
              </a:rPr>
              <a:t>STORY 2</a:t>
            </a:r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 flipV="1">
            <a:off x="2787382" y="2899641"/>
            <a:ext cx="75368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Reach construction industry – video of future construction technologists. </a:t>
            </a: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Platforms: Twitter, LinkedIn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34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Calibri" panose="020F0502020204030204" pitchFamily="34" charset="0"/>
                <a:cs typeface="Calibri" panose="020F0502020204030204" pitchFamily="34" charset="0"/>
              </a:rPr>
              <a:t>STORY 3</a:t>
            </a:r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5055" y="3121891"/>
            <a:ext cx="834043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Reach trade groups – Building a pipeline starting with training in elementary through high school.</a:t>
            </a:r>
          </a:p>
          <a:p>
            <a:endParaRPr lang="en-US" dirty="0"/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Platforms: LinkedIn, Twitter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0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297474"/>
              </p:ext>
            </p:extLst>
          </p:nvPr>
        </p:nvGraphicFramePr>
        <p:xfrm>
          <a:off x="1967346" y="1782618"/>
          <a:ext cx="8128000" cy="4248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6364"/>
                <a:gridCol w="1607127"/>
                <a:gridCol w="1644073"/>
                <a:gridCol w="1634836"/>
                <a:gridCol w="1625600"/>
              </a:tblGrid>
              <a:tr h="62160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Video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Facebook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LinkedIn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Twitter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461348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Week</a:t>
                      </a:r>
                      <a:r>
                        <a:rPr lang="en-US" sz="28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Write script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Set up page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Set up account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Set up account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1058386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Week 2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Edit script, casting &amp; location; hire crew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Post still photos #1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Post still photos #2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Tweet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5699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Week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Finalize script; shooting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Post still</a:t>
                      </a:r>
                      <a:r>
                        <a:rPr lang="en-US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photo #2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Post still photo #2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Tweet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5699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Week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Edit video;</a:t>
                      </a:r>
                      <a:r>
                        <a:rPr lang="en-US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add music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Post still photo #3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Post still photo #3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Tweet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  <a:tr h="56990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Week 5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Post video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Post video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Post video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Tweet with link to video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42691" y="766955"/>
            <a:ext cx="4544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alibri" panose="020F0502020204030204" pitchFamily="34" charset="0"/>
                <a:cs typeface="Calibri" panose="020F0502020204030204" pitchFamily="34" charset="0"/>
              </a:rPr>
              <a:t>TIMELINE</a:t>
            </a:r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33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8472" y="1200727"/>
            <a:ext cx="77123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kern="1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BENCHMARKING</a:t>
            </a:r>
            <a:endParaRPr lang="en-US" sz="6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18526" y="2363056"/>
            <a:ext cx="93905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Toolbox is an organization started by Jeff </a:t>
            </a:r>
            <a:r>
              <a:rPr lang="en-US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Prothero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in Roswell, Georgia.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Jeff has made huge inroads with Chick-Filet and Home Depot, both headquartered in Atlanta.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Partner with Toolbox to facilitate growth of Teen </a:t>
            </a:r>
            <a:r>
              <a:rPr lang="en-US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Workhop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40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59095" y="251657"/>
            <a:ext cx="44508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6000" kern="1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TEAM</a:t>
            </a:r>
            <a:endParaRPr lang="en-US" sz="6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362099"/>
            <a:ext cx="4705350" cy="29528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482" y="3038424"/>
            <a:ext cx="2080986" cy="160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58200" y="3402466"/>
            <a:ext cx="17658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Teen Workshop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0519" y="5486400"/>
            <a:ext cx="3176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MIDDLE SCHOOLS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17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5062" y="798468"/>
            <a:ext cx="45654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  <a:endParaRPr lang="en-US" sz="6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1814132"/>
            <a:ext cx="640733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Video Equipment, etc.</a:t>
            </a:r>
            <a:endPara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Camcorder - $1,200</a:t>
            </a:r>
          </a:p>
          <a:p>
            <a:r>
              <a:rPr lang="en-US" sz="2400" kern="1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Memory card - $70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Tripod - $160</a:t>
            </a:r>
          </a:p>
          <a:p>
            <a:r>
              <a:rPr lang="en-US" sz="2400" kern="1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Camera battery - $130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ZOOM recorder - $220</a:t>
            </a:r>
          </a:p>
          <a:p>
            <a:r>
              <a:rPr lang="en-US" sz="2400" kern="1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Wireless lavalier mic kit - $450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Location fees - $800/day X 2 days = $1,600</a:t>
            </a:r>
          </a:p>
          <a:p>
            <a:r>
              <a:rPr lang="en-US" sz="2400" kern="1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talent - $42/hr. X 4 = $168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TOTAL = $4,000</a:t>
            </a:r>
            <a:endParaRPr lang="en-US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Calibri" panose="020F0502020204030204" pitchFamily="34" charset="0"/>
                <a:cs typeface="Calibri" panose="020F0502020204030204" pitchFamily="34" charset="0"/>
              </a:rPr>
              <a:t>CURRENT STATUS</a:t>
            </a:r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Teen Workshop has partnered with Toolbox. </a:t>
            </a: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Toolbox’s niche is elementary school.</a:t>
            </a: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Teen Workshop’s niche is middle school.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18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9886" y="2463197"/>
            <a:ext cx="681456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Toolbox + 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Teen Workshop + </a:t>
            </a:r>
          </a:p>
          <a:p>
            <a:pPr algn="ctr"/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Sponsors 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9886" y="1229413"/>
            <a:ext cx="66484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WINNING TEAM</a:t>
            </a:r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70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6811" y="1449977"/>
            <a:ext cx="8699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kern="1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TEAM + SPONSORS</a:t>
            </a:r>
            <a:endParaRPr lang="en-US" sz="60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357" y="2857500"/>
            <a:ext cx="1397000" cy="1600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28" y="3028950"/>
            <a:ext cx="1389289" cy="1428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188" y="3209925"/>
            <a:ext cx="1428750" cy="1247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388" y="3433762"/>
            <a:ext cx="142875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5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</TotalTime>
  <Words>509</Words>
  <Application>Microsoft Office PowerPoint</Application>
  <PresentationFormat>Widescreen</PresentationFormat>
  <Paragraphs>98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Garamond</vt:lpstr>
      <vt:lpstr>Wingdings</vt:lpstr>
      <vt:lpstr>Organic</vt:lpstr>
      <vt:lpstr>Teen Workshop</vt:lpstr>
      <vt:lpstr>GROWING NATIONAL PROBLEM </vt:lpstr>
      <vt:lpstr>OPPORTUNITY</vt:lpstr>
      <vt:lpstr>SOLUTION / VALUE PROPOSITION</vt:lpstr>
      <vt:lpstr>PowerPoint Presentation</vt:lpstr>
      <vt:lpstr>TRANSMEDIA LOGISTICS</vt:lpstr>
      <vt:lpstr>STORY 1</vt:lpstr>
      <vt:lpstr>STORY 2</vt:lpstr>
      <vt:lpstr>STORY 3</vt:lpstr>
      <vt:lpstr>PowerPoint Presentation</vt:lpstr>
      <vt:lpstr>PowerPoint Presentation</vt:lpstr>
      <vt:lpstr>PowerPoint Presentation</vt:lpstr>
      <vt:lpstr>PowerPoint Presentation</vt:lpstr>
      <vt:lpstr>CURRENT STATUS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Builder’s Apprentice</dc:title>
  <dc:creator>Jayne Gillis</dc:creator>
  <cp:lastModifiedBy>Jayne Gillis</cp:lastModifiedBy>
  <cp:revision>100</cp:revision>
  <dcterms:created xsi:type="dcterms:W3CDTF">2019-06-17T13:39:43Z</dcterms:created>
  <dcterms:modified xsi:type="dcterms:W3CDTF">2019-09-12T02:25:06Z</dcterms:modified>
</cp:coreProperties>
</file>